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"/>
  </p:notesMasterIdLst>
  <p:sldIdLst>
    <p:sldId id="256" r:id="rId2"/>
    <p:sldId id="269" r:id="rId3"/>
    <p:sldId id="273" r:id="rId4"/>
    <p:sldId id="263" r:id="rId5"/>
    <p:sldId id="274" r:id="rId6"/>
    <p:sldId id="275" r:id="rId7"/>
    <p:sldId id="276" r:id="rId8"/>
  </p:sldIdLst>
  <p:sldSz cx="9144000" cy="6858000" type="screen4x3"/>
  <p:notesSz cx="6858000" cy="9144000"/>
  <p:embeddedFontLst>
    <p:embeddedFont>
      <p:font typeface="HY엽서M" panose="02030600000101010101" pitchFamily="18" charset="-127"/>
      <p:regular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Y엽서L" panose="02030600000101010101" pitchFamily="18" charset="-127"/>
      <p:regular r:id="rId17"/>
    </p:embeddedFont>
    <p:embeddedFont>
      <p:font typeface="CookieRun Regular" panose="020B0600000101010101" charset="-127"/>
      <p:regular r:id="rId18"/>
    </p:embeddedFont>
    <p:embeddedFont>
      <p:font typeface="CookieRun Black" panose="020B0600000101010101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ookieRun Bold" panose="020B0600000101010101" charset="-127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555"/>
    <a:srgbClr val="FCAAAA"/>
    <a:srgbClr val="9AC9EB"/>
    <a:srgbClr val="1B577F"/>
    <a:srgbClr val="2983C1"/>
    <a:srgbClr val="99C8E9"/>
    <a:srgbClr val="9AC8EA"/>
    <a:srgbClr val="EDEDE5"/>
    <a:srgbClr val="FED65D"/>
    <a:srgbClr val="C3A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6085" autoAdjust="0"/>
  </p:normalViewPr>
  <p:slideViewPr>
    <p:cSldViewPr snapToGrid="0" showGuides="1">
      <p:cViewPr varScale="1">
        <p:scale>
          <a:sx n="159" d="100"/>
          <a:sy n="159" d="100"/>
        </p:scale>
        <p:origin x="1902" y="150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0DB71-D077-487A-AA79-1FD33BE24B55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03754-C477-487F-9E06-F517FCFC0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0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끼니를 챙기는 것은 모든 사람에게 있어 매우 중요한 일입니다</a:t>
            </a:r>
            <a:r>
              <a:rPr lang="en-US" altLang="ko-KR" dirty="0"/>
              <a:t>. </a:t>
            </a:r>
            <a:r>
              <a:rPr lang="ko-KR" altLang="en-US" dirty="0"/>
              <a:t>하지만 끼니를 어떻게 챙길지 고민하는 시간은 모든 사람에게 있어 항상 쉬운 고민은 </a:t>
            </a:r>
            <a:r>
              <a:rPr lang="ko-KR" altLang="en-US" dirty="0" err="1"/>
              <a:t>아닐겁니다</a:t>
            </a:r>
            <a:r>
              <a:rPr lang="en-US" altLang="ko-KR" dirty="0"/>
              <a:t>. </a:t>
            </a:r>
            <a:r>
              <a:rPr lang="ko-KR" altLang="en-US" dirty="0"/>
              <a:t>위와 같은 고민들은 아마 매일 하는 </a:t>
            </a:r>
            <a:r>
              <a:rPr lang="ko-KR" altLang="en-US" dirty="0" err="1"/>
              <a:t>고민들일겁니다</a:t>
            </a:r>
            <a:r>
              <a:rPr lang="en-US" altLang="ko-KR" dirty="0"/>
              <a:t>. </a:t>
            </a:r>
            <a:r>
              <a:rPr lang="ko-KR" altLang="en-US" dirty="0"/>
              <a:t>그래서 저희는 매일 하는 이 고민을 줄여주는 솔루션이 필요하다고 생각했습니다</a:t>
            </a:r>
            <a:r>
              <a:rPr lang="en-US" altLang="ko-KR" dirty="0"/>
              <a:t>.  </a:t>
            </a:r>
            <a:r>
              <a:rPr lang="ko-KR" altLang="en-US" dirty="0"/>
              <a:t>요즘에는 배달 문화가 활성화 되어 있어 많은 사람들이 배달 음식을 시켜 먹습니다</a:t>
            </a:r>
            <a:r>
              <a:rPr lang="en-US" altLang="ko-KR" dirty="0"/>
              <a:t>. </a:t>
            </a:r>
            <a:r>
              <a:rPr lang="ko-KR" altLang="en-US" dirty="0"/>
              <a:t>그래서 집에서 끼니를 해결하는 경우가 많아졌죠</a:t>
            </a:r>
            <a:r>
              <a:rPr lang="en-US" altLang="ko-KR" dirty="0"/>
              <a:t>. </a:t>
            </a:r>
            <a:r>
              <a:rPr lang="ko-KR" altLang="en-US" dirty="0"/>
              <a:t>또한 다이어트 하는 사람이라면 식단을 어떻게 짤지 고민하는 사람도 </a:t>
            </a:r>
            <a:r>
              <a:rPr lang="ko-KR" altLang="en-US" dirty="0" err="1"/>
              <a:t>있을거고</a:t>
            </a:r>
            <a:r>
              <a:rPr lang="ko-KR" altLang="en-US" dirty="0"/>
              <a:t> 건강을 위해서 식단을 관리하려는 사람도 많지만 정작 어떻게 해야 할지 모르는 사람들이 많습니다</a:t>
            </a:r>
            <a:r>
              <a:rPr lang="en-US" altLang="ko-KR" dirty="0"/>
              <a:t>. </a:t>
            </a:r>
            <a:r>
              <a:rPr lang="ko-KR" altLang="en-US" dirty="0"/>
              <a:t>또한 요리를 집에서 하면 남는 식재료가 생기기도 하고 귀찮아서 거르는 사람도 종종 있습니다</a:t>
            </a:r>
            <a:r>
              <a:rPr lang="en-US" altLang="ko-KR" dirty="0"/>
              <a:t>. </a:t>
            </a:r>
            <a:r>
              <a:rPr lang="ko-KR" altLang="en-US" dirty="0"/>
              <a:t>이러한 사람들을 위한 솔루션을 제공하고자 이러한 앱을 생각하게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03754-C477-487F-9E06-F517FCFC07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7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03754-C477-487F-9E06-F517FCFC07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74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Main.xml : </a:t>
            </a:r>
            <a:r>
              <a:rPr lang="ko-KR" altLang="en-US" dirty="0"/>
              <a:t>앱의 기본 메인 화면으로 해당 끼니에 맞는 메뉴 사진 출력을 하고</a:t>
            </a:r>
            <a:r>
              <a:rPr lang="en-US" altLang="ko-KR" dirty="0"/>
              <a:t>, </a:t>
            </a:r>
            <a:r>
              <a:rPr lang="ko-KR" altLang="en-US" dirty="0"/>
              <a:t>왼쪽 상단에 메뉴 버튼 배치</a:t>
            </a:r>
            <a:r>
              <a:rPr lang="en-US" altLang="ko-KR" dirty="0"/>
              <a:t>, </a:t>
            </a:r>
            <a:r>
              <a:rPr lang="ko-KR" altLang="en-US" dirty="0"/>
              <a:t>왼쪽 하단에 재료</a:t>
            </a:r>
            <a:r>
              <a:rPr lang="en-US" altLang="ko-KR" dirty="0"/>
              <a:t>, </a:t>
            </a:r>
            <a:r>
              <a:rPr lang="ko-KR" altLang="en-US" dirty="0"/>
              <a:t>오른쪽 하단에 레시피를 배치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Matrial.xml : </a:t>
            </a:r>
            <a:r>
              <a:rPr lang="ko-KR" altLang="en-US" dirty="0"/>
              <a:t>재료 버튼을 눌렀을 때 나오는 화면으로 음식을 만들 때 필요로 하는 재료를 출력한다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Menu.xml : </a:t>
            </a:r>
            <a:r>
              <a:rPr lang="ko-KR" altLang="en-US" dirty="0"/>
              <a:t>메뉴 버튼을 눌렀을 때 나오는 메뉴 화면으로 내 정보</a:t>
            </a:r>
            <a:r>
              <a:rPr lang="en-US" altLang="ko-KR" dirty="0"/>
              <a:t>, </a:t>
            </a:r>
            <a:r>
              <a:rPr lang="ko-KR" altLang="en-US" dirty="0"/>
              <a:t>달려</a:t>
            </a:r>
            <a:r>
              <a:rPr lang="en-US" altLang="ko-KR" dirty="0"/>
              <a:t>, </a:t>
            </a:r>
            <a:r>
              <a:rPr lang="ko-KR" altLang="en-US" dirty="0"/>
              <a:t>남은 재료를 출력하게 해 각 화면으로 이동할 수 있게 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calender.xml : </a:t>
            </a:r>
            <a:r>
              <a:rPr lang="ko-KR" altLang="en-US" dirty="0"/>
              <a:t>달력을 눌렀을 때 나오는 버튼으로 </a:t>
            </a:r>
            <a:r>
              <a:rPr lang="en-US" altLang="ko-KR" dirty="0"/>
              <a:t>Month </a:t>
            </a:r>
            <a:r>
              <a:rPr lang="en-US" altLang="ko-KR" dirty="0" err="1"/>
              <a:t>objec</a:t>
            </a:r>
            <a:r>
              <a:rPr lang="ko-KR" altLang="en-US" dirty="0"/>
              <a:t>를 통해 달력을 출력한다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Mypage.xml : </a:t>
            </a:r>
            <a:r>
              <a:rPr lang="ko-KR" altLang="en-US" dirty="0"/>
              <a:t>내 정보를 눌렀을 때 나오는 버튼으로 이름</a:t>
            </a:r>
            <a:r>
              <a:rPr lang="en-US" altLang="ko-KR" dirty="0"/>
              <a:t>,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/>
              <a:t>조리환경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앱 설정 등 을 사용자의 기본 설정들을 할 수 있는 창을 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nowMaterial.xml : </a:t>
            </a:r>
            <a:r>
              <a:rPr lang="ko-KR" altLang="en-US" dirty="0"/>
              <a:t>남은 재료를 눌렀을 때 나오는 버튼으로 위에는 </a:t>
            </a:r>
            <a:r>
              <a:rPr lang="ko-KR" altLang="en-US" dirty="0" err="1"/>
              <a:t>검색창</a:t>
            </a:r>
            <a:r>
              <a:rPr lang="en-US" altLang="ko-KR" dirty="0"/>
              <a:t>, </a:t>
            </a:r>
            <a:r>
              <a:rPr lang="ko-KR" altLang="en-US" dirty="0"/>
              <a:t>아래에는 추가된 재료 리스트로 구성된다</a:t>
            </a:r>
            <a:r>
              <a:rPr lang="en-US" altLang="ko-KR" dirty="0"/>
              <a:t>. </a:t>
            </a:r>
            <a:r>
              <a:rPr lang="ko-KR" altLang="en-US" dirty="0"/>
              <a:t>사용자가 남은 재료를 입력해 남은 재료를 관리할 수 있도록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recomendationFood.xml : </a:t>
            </a:r>
            <a:r>
              <a:rPr lang="ko-KR" altLang="en-US" dirty="0"/>
              <a:t>남은 재료들 중 가장 많은 재료를 포함하는 요리를 기준으로 순서대로 요리 레시피 출력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03754-C477-487F-9E06-F517FCFC07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95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03754-C477-487F-9E06-F517FCFC07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61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03754-C477-487F-9E06-F517FCFC07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53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03754-C477-487F-9E06-F517FCFC07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8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1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6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13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88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3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87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2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0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04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9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5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EDEDE5"/>
          </a:fgClr>
          <a:bgClr>
            <a:srgbClr val="E2E2D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69B00-BE9B-49F8-934F-F8A682E77942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2F975-6893-48CC-A357-B2888DB21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7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6F3BE35-88E0-47BB-B4EC-680AE753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43300" y="2118971"/>
            <a:ext cx="1873091" cy="2057400"/>
          </a:xfrm>
          <a:custGeom>
            <a:avLst/>
            <a:gdLst>
              <a:gd name="connsiteX0" fmla="*/ 342907 w 2057400"/>
              <a:gd name="connsiteY0" fmla="*/ 0 h 2057400"/>
              <a:gd name="connsiteX1" fmla="*/ 1714493 w 2057400"/>
              <a:gd name="connsiteY1" fmla="*/ 0 h 2057400"/>
              <a:gd name="connsiteX2" fmla="*/ 2057400 w 2057400"/>
              <a:gd name="connsiteY2" fmla="*/ 342907 h 2057400"/>
              <a:gd name="connsiteX3" fmla="*/ 2057400 w 2057400"/>
              <a:gd name="connsiteY3" fmla="*/ 1714493 h 2057400"/>
              <a:gd name="connsiteX4" fmla="*/ 1714493 w 2057400"/>
              <a:gd name="connsiteY4" fmla="*/ 2057400 h 2057400"/>
              <a:gd name="connsiteX5" fmla="*/ 342907 w 2057400"/>
              <a:gd name="connsiteY5" fmla="*/ 2057400 h 2057400"/>
              <a:gd name="connsiteX6" fmla="*/ 0 w 2057400"/>
              <a:gd name="connsiteY6" fmla="*/ 1714493 h 2057400"/>
              <a:gd name="connsiteX7" fmla="*/ 0 w 2057400"/>
              <a:gd name="connsiteY7" fmla="*/ 342907 h 2057400"/>
              <a:gd name="connsiteX8" fmla="*/ 342907 w 2057400"/>
              <a:gd name="connsiteY8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7400" h="2057400">
                <a:moveTo>
                  <a:pt x="342907" y="0"/>
                </a:moveTo>
                <a:lnTo>
                  <a:pt x="1714493" y="0"/>
                </a:lnTo>
                <a:cubicBezTo>
                  <a:pt x="1903875" y="0"/>
                  <a:pt x="2057400" y="153525"/>
                  <a:pt x="2057400" y="342907"/>
                </a:cubicBezTo>
                <a:lnTo>
                  <a:pt x="2057400" y="1714493"/>
                </a:lnTo>
                <a:cubicBezTo>
                  <a:pt x="2057400" y="1903875"/>
                  <a:pt x="1903875" y="2057400"/>
                  <a:pt x="1714493" y="2057400"/>
                </a:cubicBezTo>
                <a:lnTo>
                  <a:pt x="342907" y="2057400"/>
                </a:lnTo>
                <a:cubicBezTo>
                  <a:pt x="153525" y="2057400"/>
                  <a:pt x="0" y="1903875"/>
                  <a:pt x="0" y="1714493"/>
                </a:cubicBezTo>
                <a:lnTo>
                  <a:pt x="0" y="342907"/>
                </a:lnTo>
                <a:cubicBezTo>
                  <a:pt x="0" y="153525"/>
                  <a:pt x="153525" y="0"/>
                  <a:pt x="34290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F82CB-7131-493E-AF19-27179BEBFCE5}"/>
              </a:ext>
            </a:extLst>
          </p:cNvPr>
          <p:cNvSpPr txBox="1"/>
          <p:nvPr/>
        </p:nvSpPr>
        <p:spPr>
          <a:xfrm>
            <a:off x="3507463" y="4260800"/>
            <a:ext cx="177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GGINI</a:t>
            </a:r>
            <a:endParaRPr lang="ko-KR" altLang="en-US" sz="4800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84F9B-A67E-4B46-BBDE-01EB39FB632E}"/>
              </a:ext>
            </a:extLst>
          </p:cNvPr>
          <p:cNvSpPr txBox="1"/>
          <p:nvPr/>
        </p:nvSpPr>
        <p:spPr>
          <a:xfrm>
            <a:off x="1679221" y="1297673"/>
            <a:ext cx="5785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매일의 소중한 순간을 챙겨주는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2C014-C024-4193-A3F1-5FAE9CC9F662}"/>
              </a:ext>
            </a:extLst>
          </p:cNvPr>
          <p:cNvSpPr txBox="1"/>
          <p:nvPr/>
        </p:nvSpPr>
        <p:spPr>
          <a:xfrm>
            <a:off x="5734990" y="6400800"/>
            <a:ext cx="340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가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반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팀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20192927, 20193125</a:t>
            </a: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2AA8A5-E611-48B9-B4DB-8BEFE02CCF56}"/>
              </a:ext>
            </a:extLst>
          </p:cNvPr>
          <p:cNvSpPr txBox="1"/>
          <p:nvPr/>
        </p:nvSpPr>
        <p:spPr>
          <a:xfrm>
            <a:off x="0" y="6541988"/>
            <a:ext cx="490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각 슬라이드 노트에 추가 내용이 있으니 같이 확인해주세요</a:t>
            </a:r>
          </a:p>
        </p:txBody>
      </p:sp>
    </p:spTree>
    <p:extLst>
      <p:ext uri="{BB962C8B-B14F-4D97-AF65-F5344CB8AC3E}">
        <p14:creationId xmlns:p14="http://schemas.microsoft.com/office/powerpoint/2010/main" val="1101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61931B-5F63-47E3-A610-2A447F4D6EA1}"/>
              </a:ext>
            </a:extLst>
          </p:cNvPr>
          <p:cNvGrpSpPr/>
          <p:nvPr/>
        </p:nvGrpSpPr>
        <p:grpSpPr>
          <a:xfrm>
            <a:off x="-731765" y="-27117"/>
            <a:ext cx="6013628" cy="903489"/>
            <a:chOff x="3364289" y="1493020"/>
            <a:chExt cx="4969519" cy="853437"/>
          </a:xfrm>
        </p:grpSpPr>
        <p:pic>
          <p:nvPicPr>
            <p:cNvPr id="8" name="Picture 6" descr="벡터 노란색 형광펜 브러시 라인입니다. 손 그리기. — 스톡 벡터">
              <a:extLst>
                <a:ext uri="{FF2B5EF4-FFF2-40B4-BE49-F238E27FC236}">
                  <a16:creationId xmlns:a16="http://schemas.microsoft.com/office/drawing/2014/main" id="{F3EFA164-954E-4777-BF59-92B86F317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72" b="12348" l="3299" r="296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014" b="86280"/>
            <a:stretch/>
          </p:blipFill>
          <p:spPr bwMode="auto">
            <a:xfrm>
              <a:off x="3364289" y="1493020"/>
              <a:ext cx="4969519" cy="853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E6B9BC-4328-4F63-9404-E3D7BCB1133D}"/>
                </a:ext>
              </a:extLst>
            </p:cNvPr>
            <p:cNvSpPr txBox="1"/>
            <p:nvPr/>
          </p:nvSpPr>
          <p:spPr>
            <a:xfrm>
              <a:off x="4082944" y="1643548"/>
              <a:ext cx="3783561" cy="552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HY엽서L" panose="02030600000101010101" pitchFamily="18" charset="-127"/>
                  <a:ea typeface="HY엽서L" panose="02030600000101010101" pitchFamily="18" charset="-127"/>
                </a:rPr>
                <a:t>WHY</a:t>
              </a:r>
              <a:r>
                <a:rPr lang="ko-KR" altLang="en-US" sz="3200" dirty="0"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en-US" altLang="ko-KR" sz="3200" dirty="0">
                  <a:latin typeface="HY엽서L" panose="02030600000101010101" pitchFamily="18" charset="-127"/>
                  <a:ea typeface="HY엽서L" panose="02030600000101010101" pitchFamily="18" charset="-127"/>
                </a:rPr>
                <a:t>WE MAKE</a:t>
              </a:r>
              <a:r>
                <a:rPr lang="ko-KR" altLang="en-US" sz="3200" dirty="0"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en-US" altLang="ko-KR" sz="3200" dirty="0">
                  <a:latin typeface="HY엽서L" panose="02030600000101010101" pitchFamily="18" charset="-127"/>
                  <a:ea typeface="HY엽서L" panose="02030600000101010101" pitchFamily="18" charset="-127"/>
                </a:rPr>
                <a:t>GGINI?</a:t>
              </a:r>
              <a:endParaRPr lang="ko-KR" altLang="en-US" sz="3200" dirty="0"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</p:grpSp>
      <p:sp>
        <p:nvSpPr>
          <p:cNvPr id="5" name="생각 풍선: 구름 모양 4">
            <a:extLst>
              <a:ext uri="{FF2B5EF4-FFF2-40B4-BE49-F238E27FC236}">
                <a16:creationId xmlns:a16="http://schemas.microsoft.com/office/drawing/2014/main" id="{DD45FC2B-038E-4A56-A0A7-C7C6713EF6C3}"/>
              </a:ext>
            </a:extLst>
          </p:cNvPr>
          <p:cNvSpPr/>
          <p:nvPr/>
        </p:nvSpPr>
        <p:spPr>
          <a:xfrm>
            <a:off x="1419727" y="3958883"/>
            <a:ext cx="2495770" cy="1800502"/>
          </a:xfrm>
          <a:prstGeom prst="cloudCallou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배달 음식 말고 다른 거 뭐 집에서 </a:t>
            </a:r>
            <a:r>
              <a:rPr lang="ko-KR" altLang="en-US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먹을거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없나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</a:p>
        </p:txBody>
      </p:sp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4C9DF758-E748-4C13-9F1C-2222B81EE821}"/>
              </a:ext>
            </a:extLst>
          </p:cNvPr>
          <p:cNvSpPr/>
          <p:nvPr/>
        </p:nvSpPr>
        <p:spPr>
          <a:xfrm>
            <a:off x="532063" y="1696052"/>
            <a:ext cx="2036813" cy="1526959"/>
          </a:xfrm>
          <a:prstGeom prst="cloudCallou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저녁에는 뭐 먹지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4" name="생각 풍선: 구름 모양 13">
            <a:extLst>
              <a:ext uri="{FF2B5EF4-FFF2-40B4-BE49-F238E27FC236}">
                <a16:creationId xmlns:a16="http://schemas.microsoft.com/office/drawing/2014/main" id="{A8B08616-95D7-4BB6-A8A4-C6F4FA6F4677}"/>
              </a:ext>
            </a:extLst>
          </p:cNvPr>
          <p:cNvSpPr/>
          <p:nvPr/>
        </p:nvSpPr>
        <p:spPr>
          <a:xfrm>
            <a:off x="5795444" y="3734918"/>
            <a:ext cx="2589196" cy="1800503"/>
          </a:xfrm>
          <a:prstGeom prst="cloud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요리 한번 배워보고 싶은데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어떻게 시작하지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</a:p>
        </p:txBody>
      </p:sp>
      <p:sp>
        <p:nvSpPr>
          <p:cNvPr id="15" name="생각 풍선: 구름 모양 14">
            <a:extLst>
              <a:ext uri="{FF2B5EF4-FFF2-40B4-BE49-F238E27FC236}">
                <a16:creationId xmlns:a16="http://schemas.microsoft.com/office/drawing/2014/main" id="{0685B83E-6377-4FC8-BA3B-59B7899E8CAF}"/>
              </a:ext>
            </a:extLst>
          </p:cNvPr>
          <p:cNvSpPr/>
          <p:nvPr/>
        </p:nvSpPr>
        <p:spPr>
          <a:xfrm>
            <a:off x="4605748" y="1497749"/>
            <a:ext cx="2484294" cy="1625333"/>
          </a:xfrm>
          <a:prstGeom prst="cloudCallout">
            <a:avLst/>
          </a:prstGeom>
          <a:solidFill>
            <a:srgbClr val="FCAAAA"/>
          </a:solidFill>
          <a:ln>
            <a:solidFill>
              <a:srgbClr val="FC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요즘 건강 챙기고 싶은데 식단을 어떻게 짜지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547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2EB3B60-2057-47E8-9AE8-60B72751EDF0}"/>
              </a:ext>
            </a:extLst>
          </p:cNvPr>
          <p:cNvSpPr/>
          <p:nvPr/>
        </p:nvSpPr>
        <p:spPr>
          <a:xfrm>
            <a:off x="4471064" y="1009367"/>
            <a:ext cx="4030579" cy="28002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레시피를 기준으로 필요한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재료 리스트 및 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요리 영상 제공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DAC4428-6133-4F33-840F-BBF06A4A4138}"/>
              </a:ext>
            </a:extLst>
          </p:cNvPr>
          <p:cNvSpPr/>
          <p:nvPr/>
        </p:nvSpPr>
        <p:spPr>
          <a:xfrm>
            <a:off x="352625" y="3898438"/>
            <a:ext cx="4030579" cy="28002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각 식사 시간에 따라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요리를 추천해주어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무엇을 먹을지 고민하는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시간을 절약해줌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27988D-F028-4750-A1FE-1BD0EAA73338}"/>
              </a:ext>
            </a:extLst>
          </p:cNvPr>
          <p:cNvSpPr/>
          <p:nvPr/>
        </p:nvSpPr>
        <p:spPr>
          <a:xfrm>
            <a:off x="4471064" y="3877238"/>
            <a:ext cx="4030579" cy="28002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이용자의 요리 환경에 맞추어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인원수와 갖춰진 조리기구로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만들 수 있는 요리 추천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C0A12F2-AA2E-4A84-8A4C-AC6E4A6785F4}"/>
              </a:ext>
            </a:extLst>
          </p:cNvPr>
          <p:cNvSpPr/>
          <p:nvPr/>
        </p:nvSpPr>
        <p:spPr>
          <a:xfrm>
            <a:off x="352626" y="1023763"/>
            <a:ext cx="4030579" cy="28002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전문 영양사의 맞춤형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요리 레시피를 제공하여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영양 잡힌 식단을 제공함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61931B-5F63-47E3-A610-2A447F4D6EA1}"/>
              </a:ext>
            </a:extLst>
          </p:cNvPr>
          <p:cNvGrpSpPr/>
          <p:nvPr/>
        </p:nvGrpSpPr>
        <p:grpSpPr>
          <a:xfrm>
            <a:off x="3076482" y="0"/>
            <a:ext cx="2789165" cy="903489"/>
            <a:chOff x="3364289" y="1493020"/>
            <a:chExt cx="4969519" cy="853437"/>
          </a:xfrm>
        </p:grpSpPr>
        <p:pic>
          <p:nvPicPr>
            <p:cNvPr id="8" name="Picture 6" descr="벡터 노란색 형광펜 브러시 라인입니다. 손 그리기. — 스톡 벡터">
              <a:extLst>
                <a:ext uri="{FF2B5EF4-FFF2-40B4-BE49-F238E27FC236}">
                  <a16:creationId xmlns:a16="http://schemas.microsoft.com/office/drawing/2014/main" id="{F3EFA164-954E-4777-BF59-92B86F317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72" b="12348" l="3299" r="296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014" b="86280"/>
            <a:stretch/>
          </p:blipFill>
          <p:spPr bwMode="auto">
            <a:xfrm>
              <a:off x="3364289" y="1493020"/>
              <a:ext cx="4969519" cy="853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E6B9BC-4328-4F63-9404-E3D7BCB1133D}"/>
                </a:ext>
              </a:extLst>
            </p:cNvPr>
            <p:cNvSpPr txBox="1"/>
            <p:nvPr/>
          </p:nvSpPr>
          <p:spPr>
            <a:xfrm>
              <a:off x="4125974" y="1643550"/>
              <a:ext cx="1775341" cy="552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HY엽서L" panose="02030600000101010101" pitchFamily="18" charset="-127"/>
                  <a:ea typeface="HY엽서L" panose="02030600000101010101" pitchFamily="18" charset="-127"/>
                </a:rPr>
                <a:t>SOLUTION</a:t>
              </a:r>
              <a:endParaRPr lang="ko-KR" altLang="en-US" sz="3200" dirty="0"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</p:grpSp>
      <p:pic>
        <p:nvPicPr>
          <p:cNvPr id="4" name="그래픽 3" descr="셰프 모자 윤곽선">
            <a:extLst>
              <a:ext uri="{FF2B5EF4-FFF2-40B4-BE49-F238E27FC236}">
                <a16:creationId xmlns:a16="http://schemas.microsoft.com/office/drawing/2014/main" id="{8934761A-2AB1-43B0-9131-B6B3452ED6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3294" y="1023763"/>
            <a:ext cx="914400" cy="914400"/>
          </a:xfrm>
          <a:prstGeom prst="rect">
            <a:avLst/>
          </a:prstGeom>
        </p:spPr>
      </p:pic>
      <p:pic>
        <p:nvPicPr>
          <p:cNvPr id="10" name="그래픽 9" descr="{0} 윤곽선">
            <a:extLst>
              <a:ext uri="{FF2B5EF4-FFF2-40B4-BE49-F238E27FC236}">
                <a16:creationId xmlns:a16="http://schemas.microsoft.com/office/drawing/2014/main" id="{9741BE11-2F7A-4150-B3D5-50D7BC1391E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47548" y="1023763"/>
            <a:ext cx="914400" cy="914400"/>
          </a:xfrm>
          <a:prstGeom prst="rect">
            <a:avLst/>
          </a:prstGeom>
        </p:spPr>
      </p:pic>
      <p:pic>
        <p:nvPicPr>
          <p:cNvPr id="16" name="그래픽 15" descr="시계 윤곽선">
            <a:extLst>
              <a:ext uri="{FF2B5EF4-FFF2-40B4-BE49-F238E27FC236}">
                <a16:creationId xmlns:a16="http://schemas.microsoft.com/office/drawing/2014/main" id="{F2BB5883-E2D4-462D-906C-B5959B57450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93294" y="5762047"/>
            <a:ext cx="914400" cy="914400"/>
          </a:xfrm>
          <a:prstGeom prst="rect">
            <a:avLst/>
          </a:prstGeom>
        </p:spPr>
      </p:pic>
      <p:pic>
        <p:nvPicPr>
          <p:cNvPr id="18" name="그래픽 17" descr="도시락 윤곽선">
            <a:extLst>
              <a:ext uri="{FF2B5EF4-FFF2-40B4-BE49-F238E27FC236}">
                <a16:creationId xmlns:a16="http://schemas.microsoft.com/office/drawing/2014/main" id="{C5FF0BE3-7CEE-4061-9584-6921F284878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447548" y="5763042"/>
            <a:ext cx="914400" cy="9144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CD293B1-BA31-4460-A366-239D2D7A86D5}"/>
              </a:ext>
            </a:extLst>
          </p:cNvPr>
          <p:cNvSpPr/>
          <p:nvPr/>
        </p:nvSpPr>
        <p:spPr>
          <a:xfrm>
            <a:off x="3838074" y="3284621"/>
            <a:ext cx="1263315" cy="119112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88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벡터 노란색 형광펜 브러시 라인입니다. 손 그리기. — 스톡 벡터">
            <a:extLst>
              <a:ext uri="{FF2B5EF4-FFF2-40B4-BE49-F238E27FC236}">
                <a16:creationId xmlns:a16="http://schemas.microsoft.com/office/drawing/2014/main" id="{8E3F2C71-B0F3-4522-94DF-1C0786273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2" b="12348" l="3299" r="296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014" b="86280"/>
          <a:stretch/>
        </p:blipFill>
        <p:spPr bwMode="auto">
          <a:xfrm>
            <a:off x="-422442" y="-274773"/>
            <a:ext cx="2864853" cy="90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EA14FE-2BC3-4914-A2F8-D6FF446D0A93}"/>
              </a:ext>
            </a:extLst>
          </p:cNvPr>
          <p:cNvSpPr txBox="1"/>
          <p:nvPr/>
        </p:nvSpPr>
        <p:spPr>
          <a:xfrm>
            <a:off x="-39090" y="0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APP STRUCTURE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865DA-C6F7-4D99-89DD-51957445A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90" y="770021"/>
            <a:ext cx="9183090" cy="60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1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벡터 노란색 형광펜 브러시 라인입니다. 손 그리기. — 스톡 벡터">
            <a:extLst>
              <a:ext uri="{FF2B5EF4-FFF2-40B4-BE49-F238E27FC236}">
                <a16:creationId xmlns:a16="http://schemas.microsoft.com/office/drawing/2014/main" id="{8E3F2C71-B0F3-4522-94DF-1C0786273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2" b="12348" l="3299" r="296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014" b="86280"/>
          <a:stretch/>
        </p:blipFill>
        <p:spPr bwMode="auto">
          <a:xfrm>
            <a:off x="-38100" y="-257872"/>
            <a:ext cx="2309233" cy="7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EA14FE-2BC3-4914-A2F8-D6FF446D0A93}"/>
              </a:ext>
            </a:extLst>
          </p:cNvPr>
          <p:cNvSpPr txBox="1"/>
          <p:nvPr/>
        </p:nvSpPr>
        <p:spPr>
          <a:xfrm>
            <a:off x="228434" y="-90027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Main Object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BC8DF94A-87A7-4474-969C-879BA91B0240}"/>
              </a:ext>
            </a:extLst>
          </p:cNvPr>
          <p:cNvSpPr/>
          <p:nvPr/>
        </p:nvSpPr>
        <p:spPr>
          <a:xfrm>
            <a:off x="625642" y="697832"/>
            <a:ext cx="3128211" cy="5787189"/>
          </a:xfrm>
          <a:prstGeom prst="flowChartAlternateProcess">
            <a:avLst/>
          </a:prstGeom>
          <a:solidFill>
            <a:srgbClr val="9AC9EB"/>
          </a:solidFill>
          <a:ln>
            <a:solidFill>
              <a:srgbClr val="9AC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46E84A59-342A-4411-B22D-98B45B777C58}"/>
              </a:ext>
            </a:extLst>
          </p:cNvPr>
          <p:cNvSpPr/>
          <p:nvPr/>
        </p:nvSpPr>
        <p:spPr>
          <a:xfrm>
            <a:off x="5390147" y="697164"/>
            <a:ext cx="3128211" cy="5787189"/>
          </a:xfrm>
          <a:prstGeom prst="flowChartAlternateProcess">
            <a:avLst/>
          </a:prstGeom>
          <a:solidFill>
            <a:srgbClr val="FCAAAA"/>
          </a:solidFill>
          <a:ln>
            <a:solidFill>
              <a:srgbClr val="FC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B25A618-98D1-42EF-AA1F-CEDC530AE6CE}"/>
              </a:ext>
            </a:extLst>
          </p:cNvPr>
          <p:cNvCxnSpPr>
            <a:cxnSpLocks/>
          </p:cNvCxnSpPr>
          <p:nvPr/>
        </p:nvCxnSpPr>
        <p:spPr>
          <a:xfrm>
            <a:off x="625642" y="1371600"/>
            <a:ext cx="31282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0F2377-C029-4D34-A659-E56AB0C698BE}"/>
              </a:ext>
            </a:extLst>
          </p:cNvPr>
          <p:cNvCxnSpPr>
            <a:cxnSpLocks/>
          </p:cNvCxnSpPr>
          <p:nvPr/>
        </p:nvCxnSpPr>
        <p:spPr>
          <a:xfrm>
            <a:off x="5390147" y="1371600"/>
            <a:ext cx="3128211" cy="0"/>
          </a:xfrm>
          <a:prstGeom prst="line">
            <a:avLst/>
          </a:prstGeom>
          <a:ln w="38100">
            <a:solidFill>
              <a:srgbClr val="FD5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3A80A5-2A91-4263-A401-E543AAD4604B}"/>
              </a:ext>
            </a:extLst>
          </p:cNvPr>
          <p:cNvSpPr txBox="1"/>
          <p:nvPr/>
        </p:nvSpPr>
        <p:spPr>
          <a:xfrm>
            <a:off x="1456817" y="697832"/>
            <a:ext cx="1465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75000"/>
                  </a:schemeClr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Food</a:t>
            </a:r>
            <a:endParaRPr lang="ko-KR" altLang="en-US" sz="4400" dirty="0">
              <a:solidFill>
                <a:schemeClr val="accent1">
                  <a:lumMod val="75000"/>
                </a:schemeClr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83941-F139-4A71-B118-8F8213357AD4}"/>
              </a:ext>
            </a:extLst>
          </p:cNvPr>
          <p:cNvSpPr txBox="1"/>
          <p:nvPr/>
        </p:nvSpPr>
        <p:spPr>
          <a:xfrm>
            <a:off x="6471640" y="697164"/>
            <a:ext cx="1465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D5555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Day</a:t>
            </a:r>
            <a:endParaRPr lang="ko-KR" altLang="en-US" sz="4400" dirty="0">
              <a:solidFill>
                <a:srgbClr val="FD5555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628203-5555-49F0-80AB-65C09CE4EBA6}"/>
              </a:ext>
            </a:extLst>
          </p:cNvPr>
          <p:cNvSpPr txBox="1"/>
          <p:nvPr/>
        </p:nvSpPr>
        <p:spPr>
          <a:xfrm>
            <a:off x="625643" y="1651000"/>
            <a:ext cx="312821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FIELD</a:t>
            </a:r>
          </a:p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음식 이름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재료 리스트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영양 성분 리스트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요리 설명 영상 링크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필요한 조리 도구 리스트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METHOD</a:t>
            </a:r>
          </a:p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-Get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메소드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조리 도구가 모두 있는지 체크하는 함수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사용자의 영양 성분표에 객체에 저장된 영양분만큼 추가해주는 함수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73EA33-EF23-45B1-ABFC-651C95A1BFBB}"/>
              </a:ext>
            </a:extLst>
          </p:cNvPr>
          <p:cNvSpPr txBox="1"/>
          <p:nvPr/>
        </p:nvSpPr>
        <p:spPr>
          <a:xfrm>
            <a:off x="1480540" y="697832"/>
            <a:ext cx="1465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75000"/>
                  </a:schemeClr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Food</a:t>
            </a:r>
            <a:endParaRPr lang="ko-KR" altLang="en-US" sz="4400" dirty="0">
              <a:solidFill>
                <a:schemeClr val="accent1">
                  <a:lumMod val="75000"/>
                </a:schemeClr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44EC66-8046-460E-9816-D52492CEB4F2}"/>
              </a:ext>
            </a:extLst>
          </p:cNvPr>
          <p:cNvSpPr txBox="1"/>
          <p:nvPr/>
        </p:nvSpPr>
        <p:spPr>
          <a:xfrm>
            <a:off x="5390147" y="1651000"/>
            <a:ext cx="312821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FIELD</a:t>
            </a:r>
          </a:p>
          <a:p>
            <a:r>
              <a:rPr lang="en-US" altLang="ko-KR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날짜</a:t>
            </a:r>
            <a:endParaRPr lang="en-US" altLang="ko-KR" sz="2000" dirty="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000" dirty="0" err="1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삼시세끼</a:t>
            </a:r>
            <a:r>
              <a:rPr lang="ko-KR" altLang="en-US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리스트</a:t>
            </a:r>
            <a:endParaRPr lang="en-US" altLang="ko-KR" sz="2000" dirty="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2000" dirty="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2000" dirty="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METHOD</a:t>
            </a:r>
          </a:p>
          <a:p>
            <a:r>
              <a:rPr lang="en-US" altLang="ko-KR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-Get </a:t>
            </a:r>
            <a:r>
              <a:rPr lang="ko-KR" altLang="en-US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메소드</a:t>
            </a:r>
            <a:endParaRPr lang="en-US" altLang="ko-KR" sz="2000" dirty="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시간을 가져와서 아침이면 아침</a:t>
            </a:r>
            <a:r>
              <a:rPr lang="en-US" altLang="ko-KR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점심이면 점심을 </a:t>
            </a:r>
            <a:r>
              <a:rPr lang="ko-KR" altLang="en-US" sz="2000" dirty="0" err="1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리턴해주는</a:t>
            </a:r>
            <a:r>
              <a:rPr lang="ko-KR" altLang="en-US" sz="2000" dirty="0">
                <a:solidFill>
                  <a:srgbClr val="C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함수</a:t>
            </a:r>
            <a:endParaRPr lang="en-US" altLang="ko-KR" sz="2000" dirty="0">
              <a:solidFill>
                <a:srgbClr val="C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369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벡터 노란색 형광펜 브러시 라인입니다. 손 그리기. — 스톡 벡터">
            <a:extLst>
              <a:ext uri="{FF2B5EF4-FFF2-40B4-BE49-F238E27FC236}">
                <a16:creationId xmlns:a16="http://schemas.microsoft.com/office/drawing/2014/main" id="{8E3F2C71-B0F3-4522-94DF-1C0786273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2" b="12348" l="3299" r="296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014" b="86280"/>
          <a:stretch/>
        </p:blipFill>
        <p:spPr bwMode="auto">
          <a:xfrm>
            <a:off x="-95423" y="-251690"/>
            <a:ext cx="1141175" cy="7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EA14FE-2BC3-4914-A2F8-D6FF446D0A93}"/>
              </a:ext>
            </a:extLst>
          </p:cNvPr>
          <p:cNvSpPr txBox="1"/>
          <p:nvPr/>
        </p:nvSpPr>
        <p:spPr>
          <a:xfrm>
            <a:off x="-60324" y="-19251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Review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98100-CB40-4CFF-BEF8-8A5AEAC82279}"/>
              </a:ext>
            </a:extLst>
          </p:cNvPr>
          <p:cNvSpPr txBox="1"/>
          <p:nvPr/>
        </p:nvSpPr>
        <p:spPr>
          <a:xfrm>
            <a:off x="114300" y="609600"/>
            <a:ext cx="8280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추후</a:t>
            </a:r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발전 가능성</a:t>
            </a:r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마켓 </a:t>
            </a:r>
            <a:r>
              <a:rPr lang="ko-KR" altLang="en-US" sz="24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컬리와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같은 먹거리를 주로 배송하는 마켓의 </a:t>
            </a:r>
            <a:r>
              <a:rPr lang="en-US" altLang="ko-KR" sz="24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api</a:t>
            </a:r>
            <a:r>
              <a:rPr lang="ko-KR" altLang="en-US" sz="24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를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가져와 자동으로 장바구니에 담아주는 기능 구현</a:t>
            </a:r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지역 시장과 연계하여 그날 </a:t>
            </a:r>
            <a:r>
              <a:rPr lang="ko-KR" altLang="en-US" sz="24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그날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할인하는 품목을 소비자들에게 더 많이 노출해 지역 경제 활성화</a:t>
            </a:r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시장성</a:t>
            </a:r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현재 자취를 하거나 집에서 주로 요리를 담당하는 사람들 </a:t>
            </a:r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10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명 정도를 설문조사 해본 결과 이 앱을 출시하면 무조건적으로 이용할 확률이 높다고 답함</a:t>
            </a:r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그리고 현제 코로나로 외식이 줄어들고</a:t>
            </a:r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집에서 밥을 먹거나 배달을 시켜 먹는 사람들의 비율이 높아짐으로써 이 앱의 시장성이 충분히 있다고 </a:t>
            </a:r>
            <a:r>
              <a:rPr lang="ko-KR" altLang="en-US" sz="24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보여짐</a:t>
            </a:r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03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벡터 노란색 형광펜 브러시 라인입니다. 손 그리기. — 스톡 벡터">
            <a:extLst>
              <a:ext uri="{FF2B5EF4-FFF2-40B4-BE49-F238E27FC236}">
                <a16:creationId xmlns:a16="http://schemas.microsoft.com/office/drawing/2014/main" id="{8E3F2C71-B0F3-4522-94DF-1C0786273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2" b="12348" l="3299" r="296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014" b="86280"/>
          <a:stretch/>
        </p:blipFill>
        <p:spPr bwMode="auto">
          <a:xfrm>
            <a:off x="-435891" y="-292390"/>
            <a:ext cx="4005942" cy="7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EA14FE-2BC3-4914-A2F8-D6FF446D0A93}"/>
              </a:ext>
            </a:extLst>
          </p:cNvPr>
          <p:cNvSpPr txBox="1"/>
          <p:nvPr/>
        </p:nvSpPr>
        <p:spPr>
          <a:xfrm>
            <a:off x="243486" y="-111531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SOURCE &amp; APPENDIX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98100-CB40-4CFF-BEF8-8A5AEAC82279}"/>
              </a:ext>
            </a:extLst>
          </p:cNvPr>
          <p:cNvSpPr txBox="1"/>
          <p:nvPr/>
        </p:nvSpPr>
        <p:spPr>
          <a:xfrm>
            <a:off x="114300" y="609600"/>
            <a:ext cx="828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https://www.google.co.kr/amp/s/m.biz.chosun.com/news/article.amp.html%3fcontid=2020021600534</a:t>
            </a:r>
          </a:p>
        </p:txBody>
      </p:sp>
    </p:spTree>
    <p:extLst>
      <p:ext uri="{BB962C8B-B14F-4D97-AF65-F5344CB8AC3E}">
        <p14:creationId xmlns:p14="http://schemas.microsoft.com/office/powerpoint/2010/main" val="33848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531</Words>
  <Application>Microsoft Office PowerPoint</Application>
  <PresentationFormat>화면 슬라이드 쇼(4:3)</PresentationFormat>
  <Paragraphs>78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HY엽서M</vt:lpstr>
      <vt:lpstr>Calibri Light</vt:lpstr>
      <vt:lpstr>Calibri</vt:lpstr>
      <vt:lpstr>HY엽서L</vt:lpstr>
      <vt:lpstr>CookieRun Regular</vt:lpstr>
      <vt:lpstr>CookieRun Black</vt:lpstr>
      <vt:lpstr>맑은 고딕</vt:lpstr>
      <vt:lpstr>CookieRun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다원</dc:creator>
  <cp:lastModifiedBy>Seong-heum Kim</cp:lastModifiedBy>
  <cp:revision>54</cp:revision>
  <dcterms:created xsi:type="dcterms:W3CDTF">2019-11-08T08:20:33Z</dcterms:created>
  <dcterms:modified xsi:type="dcterms:W3CDTF">2020-12-16T02:10:40Z</dcterms:modified>
</cp:coreProperties>
</file>